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9" r:id="rId6"/>
    <p:sldId id="27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8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D246B-5EAD-45D7-39B4-74B3B3DD3F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164F62-DB98-2219-E8ED-251A4BC7E1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3F7D20-C77E-3097-01A7-DE21B6F8A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E464-8AC6-4B64-BC45-90A331ECC530}" type="datetimeFigureOut">
              <a:rPr lang="en-CA" smtClean="0"/>
              <a:t>2023-06-29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B75BBA-748D-0985-DA39-543041716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78E823-5792-3202-2339-9930BFC8D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85CB1-9F1D-4C5B-B78B-89193BF3DB4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7768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75300-3F9B-DCA1-9478-EECEA8561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A117C3-2B14-904C-683F-6F77492675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1C3D51-B91B-9B0F-06E6-999050DFD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E464-8AC6-4B64-BC45-90A331ECC530}" type="datetimeFigureOut">
              <a:rPr lang="en-CA" smtClean="0"/>
              <a:t>2023-06-29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0ED39A-D4F4-C139-DCF1-4471F3B2A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B8FC06-E97B-35C5-E608-F106D92C5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85CB1-9F1D-4C5B-B78B-89193BF3DB4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4320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AB0A1-31E1-A87F-C2C0-08D0A301B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4BE029-780A-DC54-1FC7-F0B593134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C46D98-6A1D-3B20-9F07-DA95E650E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E464-8AC6-4B64-BC45-90A331ECC530}" type="datetimeFigureOut">
              <a:rPr lang="en-CA" smtClean="0"/>
              <a:t>2023-06-29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7C760-AB6B-E041-6403-8DEB84FA7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642044-7B19-7F95-9A2C-91FF19D2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85CB1-9F1D-4C5B-B78B-89193BF3DB4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8972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580CC-F6D0-737D-BE64-F4B98EA54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6BD8A-1D24-6064-EE53-FF20F67421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31A387-B9FC-7DCB-7B18-925C7034CB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D5DAF6-9B8A-71BB-A430-BBEA26B43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E464-8AC6-4B64-BC45-90A331ECC530}" type="datetimeFigureOut">
              <a:rPr lang="en-CA" smtClean="0"/>
              <a:t>2023-06-29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1E524-FA92-1C21-92F8-44F52DFE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40FD41-8073-D8D7-38F8-0C75F655D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85CB1-9F1D-4C5B-B78B-89193BF3DB4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3273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53AC4-5404-D885-890D-7105F2B1C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FACDA-2EA7-7B59-0BDA-925EA29B5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8433C8-E5BD-6719-BCA1-2E426CD114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2A3BA5-E7F4-CB8C-D164-1583C2AD66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D015B4-FEF3-91DA-78C2-6AC5CD590F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238AEE-70BA-DA9F-9EB7-3D1D4F119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E464-8AC6-4B64-BC45-90A331ECC530}" type="datetimeFigureOut">
              <a:rPr lang="en-CA" smtClean="0"/>
              <a:t>2023-06-29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496065-2AF0-4CEA-AA05-4C8E18D47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B17D0D-E7B1-89EB-F90A-5E2262EF7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85CB1-9F1D-4C5B-B78B-89193BF3DB4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7294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802CA-0C5F-F892-1601-DF9743DDE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57F98F-5475-AD36-CB7C-E3F892BFA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E464-8AC6-4B64-BC45-90A331ECC530}" type="datetimeFigureOut">
              <a:rPr lang="en-CA" smtClean="0"/>
              <a:t>2023-06-29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A061D7-5C1E-A423-2DC8-872F632EE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EF5C2E-6C1C-D58E-2E53-C722B92A2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85CB1-9F1D-4C5B-B78B-89193BF3DB4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7263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59EB7F-C549-999B-5B31-F1FD14699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E464-8AC6-4B64-BC45-90A331ECC530}" type="datetimeFigureOut">
              <a:rPr lang="en-CA" smtClean="0"/>
              <a:t>2023-06-29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299D9B-C791-84E1-139A-AD521B77A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1558FE-2B78-A96A-F273-E31981F84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85CB1-9F1D-4C5B-B78B-89193BF3DB4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94015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F1EA4-F560-F1CB-4D58-03A71C04F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51BAE-3B65-B2E6-1D71-AE76E71BD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A4D3F-DA19-26A6-41A2-9764802476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01A286-C945-7437-9BF9-49B136EAE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E464-8AC6-4B64-BC45-90A331ECC530}" type="datetimeFigureOut">
              <a:rPr lang="en-CA" smtClean="0"/>
              <a:t>2023-06-29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C744A-D039-C389-ADA4-A7CB6FB3E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DCFB6F-B52B-E254-C6F0-8642DC226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85CB1-9F1D-4C5B-B78B-89193BF3DB4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5936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C0CBA-65DB-3037-42EA-FBC07BE6B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3A9BAC-13AB-FCD9-A99D-A5D67E06B9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49BB60-26BF-F2ED-CAFD-1CD383C531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AE5924-50E9-E12B-0D93-9FD03E3D6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E464-8AC6-4B64-BC45-90A331ECC530}" type="datetimeFigureOut">
              <a:rPr lang="en-CA" smtClean="0"/>
              <a:t>2023-06-29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6969FD-D02C-E21C-3F24-8F78A2247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442304-6AFB-C197-5897-1D69C8286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85CB1-9F1D-4C5B-B78B-89193BF3DB4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4065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49215-B912-ABDB-40AE-5A2B6C6EC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CC58DC-754C-A12B-763C-7C4357A517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02EA0-BB28-E6F6-36FC-838F7C28B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E464-8AC6-4B64-BC45-90A331ECC530}" type="datetimeFigureOut">
              <a:rPr lang="en-CA" smtClean="0"/>
              <a:t>2023-06-29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8E248-2661-75CE-709E-3E2C2E799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3444A0-FA79-235F-AE9C-436A689D2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85CB1-9F1D-4C5B-B78B-89193BF3DB4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8116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A5D4D8-6F4D-792D-C6C0-2171A28FB5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F3D9B-8C0F-9832-856A-5CFDD7938C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2898D0-288A-9A24-DC33-30250FCC6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E464-8AC6-4B64-BC45-90A331ECC530}" type="datetimeFigureOut">
              <a:rPr lang="en-CA" smtClean="0"/>
              <a:t>2023-06-29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11E18-CE36-88B6-6FA4-BD6E5AAF4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57D9B-AA67-621D-E20E-DADA5BE46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85CB1-9F1D-4C5B-B78B-89193BF3DB4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370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6411B2-20BD-8C31-9E3C-807E32DFE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3D752F-BEA1-D36F-981B-725607B84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5FDA1-72F9-0E84-D4DB-06A8A8959C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AE464-8AC6-4B64-BC45-90A331ECC530}" type="datetimeFigureOut">
              <a:rPr lang="en-CA" smtClean="0"/>
              <a:t>2023-06-29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39C68-77CB-7A60-7F3B-55DBA427EE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1372B7-20F2-00FF-33FD-39BE7E4FFD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85CB1-9F1D-4C5B-B78B-89193BF3DB4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6964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themastermindsite.com/patreon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text, font, graphics, graphic design&#10;&#10;Description automatically generated">
            <a:extLst>
              <a:ext uri="{FF2B5EF4-FFF2-40B4-BE49-F238E27FC236}">
                <a16:creationId xmlns:a16="http://schemas.microsoft.com/office/drawing/2014/main" id="{41DD9790-BF89-4796-1838-6CF0A77AC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8838" y="2319190"/>
            <a:ext cx="5912442" cy="1980667"/>
          </a:xfrm>
          <a:prstGeom prst="rect">
            <a:avLst/>
          </a:prstGeom>
          <a:noFill/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icture containing person, clothing, human face, child&#10;&#10;Description automatically generated">
            <a:extLst>
              <a:ext uri="{FF2B5EF4-FFF2-40B4-BE49-F238E27FC236}">
                <a16:creationId xmlns:a16="http://schemas.microsoft.com/office/drawing/2014/main" id="{5510ACCB-8C15-7238-C3C9-9CDA824829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817" y="1602323"/>
            <a:ext cx="5294715" cy="3653353"/>
          </a:xfrm>
          <a:prstGeom prst="rect">
            <a:avLst/>
          </a:prstGeom>
        </p:spPr>
      </p:pic>
      <p:pic>
        <p:nvPicPr>
          <p:cNvPr id="3" name="Picture 2" descr="A picture containing text, font, graphics, violet&#10;&#10;Description automatically generated">
            <a:extLst>
              <a:ext uri="{FF2B5EF4-FFF2-40B4-BE49-F238E27FC236}">
                <a16:creationId xmlns:a16="http://schemas.microsoft.com/office/drawing/2014/main" id="{24E1A22B-AFA4-4A31-D8CD-63A1A8286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141" y="5619307"/>
            <a:ext cx="662939" cy="66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689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0"/>
            <a:ext cx="4654286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8CC734-9994-43E3-0653-600BF8E4FDC3}"/>
              </a:ext>
            </a:extLst>
          </p:cNvPr>
          <p:cNvSpPr txBox="1"/>
          <p:nvPr/>
        </p:nvSpPr>
        <p:spPr>
          <a:xfrm>
            <a:off x="522514" y="637762"/>
            <a:ext cx="3532613" cy="55767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The number one way to excel as a coach or leader?</a:t>
            </a:r>
            <a:endParaRPr lang="en-US" sz="4800" b="1" kern="1200" dirty="0">
              <a:solidFill>
                <a:schemeClr val="bg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535" y="0"/>
            <a:ext cx="7539455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erson with his hands up&#10;&#10;Description automatically generated with low confidence">
            <a:extLst>
              <a:ext uri="{FF2B5EF4-FFF2-40B4-BE49-F238E27FC236}">
                <a16:creationId xmlns:a16="http://schemas.microsoft.com/office/drawing/2014/main" id="{A468E931-B525-33C6-C5A7-BCB21A9908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00" y="771526"/>
            <a:ext cx="6778340" cy="4442732"/>
          </a:xfrm>
          <a:prstGeom prst="rect">
            <a:avLst/>
          </a:prstGeom>
        </p:spPr>
      </p:pic>
      <p:pic>
        <p:nvPicPr>
          <p:cNvPr id="2" name="Picture 1" descr="A picture containing text, font, graphics, violet&#10;&#10;Description automatically generated">
            <a:extLst>
              <a:ext uri="{FF2B5EF4-FFF2-40B4-BE49-F238E27FC236}">
                <a16:creationId xmlns:a16="http://schemas.microsoft.com/office/drawing/2014/main" id="{E6E91F5C-EC03-2E81-4300-C1638424D0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141" y="5619307"/>
            <a:ext cx="662939" cy="66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741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8CC734-9994-43E3-0653-600BF8E4FDC3}"/>
              </a:ext>
            </a:extLst>
          </p:cNvPr>
          <p:cNvSpPr txBox="1"/>
          <p:nvPr/>
        </p:nvSpPr>
        <p:spPr>
          <a:xfrm>
            <a:off x="2158551" y="288485"/>
            <a:ext cx="747032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5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number one way to excel as a coach or leader?</a:t>
            </a:r>
            <a:endParaRPr lang="en-CA" sz="5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A9533B-D0DC-9A00-0C73-764E46A2D4F8}"/>
              </a:ext>
            </a:extLst>
          </p:cNvPr>
          <p:cNvSpPr txBox="1"/>
          <p:nvPr/>
        </p:nvSpPr>
        <p:spPr>
          <a:xfrm>
            <a:off x="1084521" y="2451932"/>
            <a:ext cx="8963246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500" b="1" kern="0" dirty="0">
                <a:latin typeface="Times New Roman" panose="02020603050405020304" pitchFamily="18" charset="0"/>
              </a:rPr>
              <a:t>It’s not…</a:t>
            </a:r>
          </a:p>
          <a:p>
            <a:endParaRPr lang="en-CA" sz="2500" b="1" kern="0" dirty="0">
              <a:latin typeface="Times New Roman" panose="02020603050405020304" pitchFamily="18" charset="0"/>
            </a:endParaRPr>
          </a:p>
          <a:p>
            <a:r>
              <a:rPr lang="en-CA" sz="2500" b="1" kern="0" dirty="0">
                <a:latin typeface="Times New Roman" panose="02020603050405020304" pitchFamily="18" charset="0"/>
              </a:rPr>
              <a:t>- To win. </a:t>
            </a:r>
          </a:p>
          <a:p>
            <a:endParaRPr lang="en-CA" sz="2500" b="1" kern="0" dirty="0">
              <a:latin typeface="Times New Roman" panose="02020603050405020304" pitchFamily="18" charset="0"/>
            </a:endParaRPr>
          </a:p>
          <a:p>
            <a:r>
              <a:rPr lang="en-CA" sz="2500" b="1" kern="0" dirty="0">
                <a:latin typeface="Times New Roman" panose="02020603050405020304" pitchFamily="18" charset="0"/>
              </a:rPr>
              <a:t>- To create successful teams.</a:t>
            </a:r>
          </a:p>
          <a:p>
            <a:endParaRPr lang="en-CA" sz="2500" b="1" kern="0" dirty="0">
              <a:latin typeface="Times New Roman" panose="02020603050405020304" pitchFamily="18" charset="0"/>
            </a:endParaRPr>
          </a:p>
          <a:p>
            <a:r>
              <a:rPr lang="en-CA" sz="2500" b="1" kern="0" dirty="0">
                <a:latin typeface="Times New Roman" panose="02020603050405020304" pitchFamily="18" charset="0"/>
              </a:rPr>
              <a:t>- To help athletes reach their highest sporting potential. </a:t>
            </a:r>
          </a:p>
        </p:txBody>
      </p:sp>
      <p:pic>
        <p:nvPicPr>
          <p:cNvPr id="2" name="Picture 1" descr="A picture containing text, font, graphics, violet&#10;&#10;Description automatically generated">
            <a:extLst>
              <a:ext uri="{FF2B5EF4-FFF2-40B4-BE49-F238E27FC236}">
                <a16:creationId xmlns:a16="http://schemas.microsoft.com/office/drawing/2014/main" id="{BE6B86DF-1C63-4604-0A3C-08B443093E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141" y="5619307"/>
            <a:ext cx="662939" cy="66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988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8CC734-9994-43E3-0653-600BF8E4FDC3}"/>
              </a:ext>
            </a:extLst>
          </p:cNvPr>
          <p:cNvSpPr txBox="1"/>
          <p:nvPr/>
        </p:nvSpPr>
        <p:spPr>
          <a:xfrm>
            <a:off x="2158551" y="288485"/>
            <a:ext cx="747032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5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number one way to excel as a coach or leader?</a:t>
            </a:r>
            <a:endParaRPr lang="en-CA" sz="5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A9533B-D0DC-9A00-0C73-764E46A2D4F8}"/>
              </a:ext>
            </a:extLst>
          </p:cNvPr>
          <p:cNvSpPr txBox="1"/>
          <p:nvPr/>
        </p:nvSpPr>
        <p:spPr>
          <a:xfrm>
            <a:off x="861235" y="2266015"/>
            <a:ext cx="9760690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500" b="1" kern="0" dirty="0">
                <a:latin typeface="Times New Roman" panose="02020603050405020304" pitchFamily="18" charset="0"/>
              </a:rPr>
              <a:t>To inspire athletes on an individual level.</a:t>
            </a:r>
          </a:p>
          <a:p>
            <a:endParaRPr lang="en-CA" sz="2500" b="1" kern="0" dirty="0">
              <a:latin typeface="Times New Roman" panose="02020603050405020304" pitchFamily="18" charset="0"/>
            </a:endParaRPr>
          </a:p>
          <a:p>
            <a:r>
              <a:rPr lang="en-CA" sz="2500" b="1" kern="0" dirty="0">
                <a:latin typeface="Times New Roman" panose="02020603050405020304" pitchFamily="18" charset="0"/>
              </a:rPr>
              <a:t>- Emphasizing fun.</a:t>
            </a:r>
          </a:p>
          <a:p>
            <a:endParaRPr lang="en-CA" sz="2500" b="1" kern="0" dirty="0">
              <a:latin typeface="Times New Roman" panose="02020603050405020304" pitchFamily="18" charset="0"/>
            </a:endParaRPr>
          </a:p>
          <a:p>
            <a:r>
              <a:rPr lang="en-CA" sz="2500" b="1" kern="0" dirty="0">
                <a:latin typeface="Times New Roman" panose="02020603050405020304" pitchFamily="18" charset="0"/>
              </a:rPr>
              <a:t>- Creating a culture around positivity, mastery, and long-term growth, over performance, wins/losses and short-term gains. </a:t>
            </a:r>
          </a:p>
          <a:p>
            <a:endParaRPr lang="en-CA" sz="2500" b="1" kern="0" dirty="0">
              <a:latin typeface="Times New Roman" panose="02020603050405020304" pitchFamily="18" charset="0"/>
            </a:endParaRPr>
          </a:p>
          <a:p>
            <a:r>
              <a:rPr lang="en-CA" sz="2500" b="1" kern="0" dirty="0">
                <a:latin typeface="Times New Roman" panose="02020603050405020304" pitchFamily="18" charset="0"/>
              </a:rPr>
              <a:t>- Building a connection with each athlete and recognizing that each athlete is unique. </a:t>
            </a:r>
          </a:p>
          <a:p>
            <a:endParaRPr lang="en-CA" sz="2500" b="1" kern="0" dirty="0">
              <a:latin typeface="Times New Roman" panose="02020603050405020304" pitchFamily="18" charset="0"/>
            </a:endParaRPr>
          </a:p>
          <a:p>
            <a:endParaRPr lang="en-CA" kern="0" dirty="0">
              <a:latin typeface="Times New Roman" panose="02020603050405020304" pitchFamily="18" charset="0"/>
            </a:endParaRPr>
          </a:p>
        </p:txBody>
      </p:sp>
      <p:pic>
        <p:nvPicPr>
          <p:cNvPr id="2" name="Picture 1" descr="A picture containing text, font, graphics, violet&#10;&#10;Description automatically generated">
            <a:extLst>
              <a:ext uri="{FF2B5EF4-FFF2-40B4-BE49-F238E27FC236}">
                <a16:creationId xmlns:a16="http://schemas.microsoft.com/office/drawing/2014/main" id="{CC52E300-3B2B-BF7E-B652-50C9964C2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141" y="5619307"/>
            <a:ext cx="662939" cy="66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347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0"/>
            <a:ext cx="4654286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8CC734-9994-43E3-0653-600BF8E4FDC3}"/>
              </a:ext>
            </a:extLst>
          </p:cNvPr>
          <p:cNvSpPr txBox="1"/>
          <p:nvPr/>
        </p:nvSpPr>
        <p:spPr>
          <a:xfrm>
            <a:off x="522514" y="637762"/>
            <a:ext cx="3532613" cy="55767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r>
              <a:rPr lang="en-CA" sz="4800" b="1" kern="0" dirty="0">
                <a:solidFill>
                  <a:schemeClr val="bg1"/>
                </a:solidFill>
                <a:latin typeface="Times New Roman" panose="02020603050405020304" pitchFamily="18" charset="0"/>
              </a:rPr>
              <a:t>In doing so, you will…</a:t>
            </a:r>
            <a:br>
              <a:rPr lang="en-CA" sz="4800" b="1" kern="0" dirty="0">
                <a:solidFill>
                  <a:schemeClr val="bg1"/>
                </a:solidFill>
                <a:latin typeface="Times New Roman" panose="02020603050405020304" pitchFamily="18" charset="0"/>
              </a:rPr>
            </a:br>
            <a:endParaRPr lang="en-CA" sz="4800" b="1" kern="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r>
              <a:rPr lang="en-CA" sz="4800" b="1" kern="0" dirty="0">
                <a:solidFill>
                  <a:schemeClr val="bg1"/>
                </a:solidFill>
                <a:latin typeface="Times New Roman" panose="02020603050405020304" pitchFamily="18" charset="0"/>
              </a:rPr>
              <a:t>Inspire athletes to return to sport year after year.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535" y="0"/>
            <a:ext cx="7539455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person, outdoor, sports equipment, footwear&#10;&#10;Description automatically generated">
            <a:extLst>
              <a:ext uri="{FF2B5EF4-FFF2-40B4-BE49-F238E27FC236}">
                <a16:creationId xmlns:a16="http://schemas.microsoft.com/office/drawing/2014/main" id="{C41A23A5-9FF7-0501-1589-4894466B9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329" y="927496"/>
            <a:ext cx="6691628" cy="4997302"/>
          </a:xfrm>
          <a:prstGeom prst="rect">
            <a:avLst/>
          </a:prstGeom>
        </p:spPr>
      </p:pic>
      <p:pic>
        <p:nvPicPr>
          <p:cNvPr id="2" name="Picture 1" descr="A picture containing text, font, graphics, violet&#10;&#10;Description automatically generated">
            <a:extLst>
              <a:ext uri="{FF2B5EF4-FFF2-40B4-BE49-F238E27FC236}">
                <a16:creationId xmlns:a16="http://schemas.microsoft.com/office/drawing/2014/main" id="{106C3672-DB20-1831-509F-355175B02A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141" y="5619307"/>
            <a:ext cx="662939" cy="66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822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8CC734-9994-43E3-0653-600BF8E4FDC3}"/>
              </a:ext>
            </a:extLst>
          </p:cNvPr>
          <p:cNvSpPr txBox="1"/>
          <p:nvPr/>
        </p:nvSpPr>
        <p:spPr>
          <a:xfrm>
            <a:off x="2158551" y="288485"/>
            <a:ext cx="747032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5000" b="1" kern="0" dirty="0">
                <a:latin typeface="Times New Roman" panose="02020603050405020304" pitchFamily="18" charset="0"/>
              </a:rPr>
              <a:t>This will be at the forefront of this course…</a:t>
            </a:r>
            <a:endParaRPr lang="en-CA" sz="5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A9533B-D0DC-9A00-0C73-764E46A2D4F8}"/>
              </a:ext>
            </a:extLst>
          </p:cNvPr>
          <p:cNvSpPr txBox="1"/>
          <p:nvPr/>
        </p:nvSpPr>
        <p:spPr>
          <a:xfrm>
            <a:off x="1084521" y="2284565"/>
            <a:ext cx="8963246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500" b="1" kern="0" dirty="0">
                <a:latin typeface="Times New Roman" panose="02020603050405020304" pitchFamily="18" charset="0"/>
              </a:rPr>
              <a:t>We are working to…</a:t>
            </a:r>
          </a:p>
          <a:p>
            <a:endParaRPr lang="en-CA" sz="2500" b="1" kern="0" dirty="0">
              <a:latin typeface="Times New Roman" panose="02020603050405020304" pitchFamily="18" charset="0"/>
            </a:endParaRPr>
          </a:p>
          <a:p>
            <a:r>
              <a:rPr lang="en-CA" sz="2500" b="1" kern="0" dirty="0">
                <a:latin typeface="Times New Roman" panose="02020603050405020304" pitchFamily="18" charset="0"/>
              </a:rPr>
              <a:t>- Maximize fun</a:t>
            </a:r>
          </a:p>
          <a:p>
            <a:endParaRPr lang="en-CA" sz="2500" b="1" kern="0" dirty="0">
              <a:latin typeface="Times New Roman" panose="02020603050405020304" pitchFamily="18" charset="0"/>
            </a:endParaRPr>
          </a:p>
          <a:p>
            <a:r>
              <a:rPr lang="en-CA" sz="2500" b="1" kern="0" dirty="0">
                <a:latin typeface="Times New Roman" panose="02020603050405020304" pitchFamily="18" charset="0"/>
              </a:rPr>
              <a:t>- Maximize participation </a:t>
            </a:r>
            <a:br>
              <a:rPr lang="en-CA" sz="2500" b="1" kern="0" dirty="0">
                <a:latin typeface="Times New Roman" panose="02020603050405020304" pitchFamily="18" charset="0"/>
              </a:rPr>
            </a:br>
            <a:endParaRPr lang="en-CA" sz="2500" b="1" kern="0" dirty="0">
              <a:latin typeface="Times New Roman" panose="02020603050405020304" pitchFamily="18" charset="0"/>
            </a:endParaRPr>
          </a:p>
          <a:p>
            <a:r>
              <a:rPr lang="en-CA" sz="2500" b="1" kern="0" dirty="0">
                <a:latin typeface="Times New Roman" panose="02020603050405020304" pitchFamily="18" charset="0"/>
              </a:rPr>
              <a:t>- Build individual connections that recognize the differences of each athlete inside and outside of sport.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D7FCC3-5F0D-AD13-3815-D28B8A74FDAC}"/>
              </a:ext>
            </a:extLst>
          </p:cNvPr>
          <p:cNvSpPr txBox="1"/>
          <p:nvPr/>
        </p:nvSpPr>
        <p:spPr>
          <a:xfrm>
            <a:off x="1084521" y="5694343"/>
            <a:ext cx="7334462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500" b="1" u="sng" kern="0" dirty="0">
                <a:highlight>
                  <a:srgbClr val="FFFF00"/>
                </a:highlight>
                <a:latin typeface="Times New Roman" panose="02020603050405020304" pitchFamily="18" charset="0"/>
              </a:rPr>
              <a:t>- Inspire athletes to return to sport year after year.</a:t>
            </a:r>
            <a:endParaRPr lang="en-CA" sz="2500" u="sng" dirty="0">
              <a:highlight>
                <a:srgbClr val="FFFF00"/>
              </a:highlight>
            </a:endParaRPr>
          </a:p>
        </p:txBody>
      </p:sp>
      <p:pic>
        <p:nvPicPr>
          <p:cNvPr id="2" name="Picture 1" descr="A picture containing text, font, graphics, violet&#10;&#10;Description automatically generated">
            <a:extLst>
              <a:ext uri="{FF2B5EF4-FFF2-40B4-BE49-F238E27FC236}">
                <a16:creationId xmlns:a16="http://schemas.microsoft.com/office/drawing/2014/main" id="{C30E0A7A-BA05-C3FA-2840-0A0B69FDF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141" y="5619307"/>
            <a:ext cx="662939" cy="66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93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8CC734-9994-43E3-0653-600BF8E4FDC3}"/>
              </a:ext>
            </a:extLst>
          </p:cNvPr>
          <p:cNvSpPr txBox="1"/>
          <p:nvPr/>
        </p:nvSpPr>
        <p:spPr>
          <a:xfrm>
            <a:off x="537663" y="254477"/>
            <a:ext cx="1160012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5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Unfortunately, traditional coaching methods have a problem…</a:t>
            </a:r>
            <a:endParaRPr lang="en-CA" sz="5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A9533B-D0DC-9A00-0C73-764E46A2D4F8}"/>
              </a:ext>
            </a:extLst>
          </p:cNvPr>
          <p:cNvSpPr txBox="1"/>
          <p:nvPr/>
        </p:nvSpPr>
        <p:spPr>
          <a:xfrm>
            <a:off x="1041991" y="2323576"/>
            <a:ext cx="8963246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500" b="1" kern="0" dirty="0">
                <a:latin typeface="Times New Roman" panose="02020603050405020304" pitchFamily="18" charset="0"/>
              </a:rPr>
              <a:t>Many coaches focus on…</a:t>
            </a:r>
          </a:p>
          <a:p>
            <a:endParaRPr lang="en-CA" sz="2500" b="1" kern="0" dirty="0">
              <a:latin typeface="Times New Roman" panose="02020603050405020304" pitchFamily="18" charset="0"/>
            </a:endParaRPr>
          </a:p>
          <a:p>
            <a:r>
              <a:rPr lang="en-CA" sz="2500" b="1" kern="0" dirty="0">
                <a:latin typeface="Times New Roman" panose="02020603050405020304" pitchFamily="18" charset="0"/>
              </a:rPr>
              <a:t>- Wins/losses</a:t>
            </a:r>
          </a:p>
          <a:p>
            <a:endParaRPr lang="en-CA" sz="2500" b="1" kern="0" dirty="0">
              <a:latin typeface="Times New Roman" panose="02020603050405020304" pitchFamily="18" charset="0"/>
            </a:endParaRPr>
          </a:p>
          <a:p>
            <a:r>
              <a:rPr lang="en-CA" sz="2500" b="1" kern="0" dirty="0">
                <a:latin typeface="Times New Roman" panose="02020603050405020304" pitchFamily="18" charset="0"/>
              </a:rPr>
              <a:t>- The performance of players</a:t>
            </a:r>
          </a:p>
          <a:p>
            <a:endParaRPr lang="en-CA" sz="2500" b="1" kern="0" dirty="0">
              <a:latin typeface="Times New Roman" panose="02020603050405020304" pitchFamily="18" charset="0"/>
            </a:endParaRPr>
          </a:p>
          <a:p>
            <a:r>
              <a:rPr lang="en-CA" sz="2500" b="1" kern="0" dirty="0">
                <a:latin typeface="Times New Roman" panose="02020603050405020304" pitchFamily="18" charset="0"/>
              </a:rPr>
              <a:t>- Technical skill development, with no correlation to the game</a:t>
            </a:r>
          </a:p>
          <a:p>
            <a:endParaRPr lang="en-CA" sz="2500" b="1" kern="0" dirty="0">
              <a:latin typeface="Times New Roman" panose="02020603050405020304" pitchFamily="18" charset="0"/>
            </a:endParaRPr>
          </a:p>
          <a:p>
            <a:r>
              <a:rPr lang="en-CA" sz="2500" b="1" kern="0" dirty="0">
                <a:latin typeface="Times New Roman" panose="02020603050405020304" pitchFamily="18" charset="0"/>
              </a:rPr>
              <a:t>- Pushing athletes beyond their physical limits</a:t>
            </a:r>
          </a:p>
        </p:txBody>
      </p:sp>
      <p:pic>
        <p:nvPicPr>
          <p:cNvPr id="2" name="Picture 1" descr="A picture containing text, font, graphics, violet&#10;&#10;Description automatically generated">
            <a:extLst>
              <a:ext uri="{FF2B5EF4-FFF2-40B4-BE49-F238E27FC236}">
                <a16:creationId xmlns:a16="http://schemas.microsoft.com/office/drawing/2014/main" id="{59CCAB07-C971-F1EE-D998-D2F799E9D8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141" y="5619307"/>
            <a:ext cx="662939" cy="66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392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group of women's football players huddling&#10;&#10;Description automatically generated with medium confidence">
            <a:extLst>
              <a:ext uri="{FF2B5EF4-FFF2-40B4-BE49-F238E27FC236}">
                <a16:creationId xmlns:a16="http://schemas.microsoft.com/office/drawing/2014/main" id="{2F606E9A-87AE-1E73-782D-03FBF20A94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2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8CC734-9994-43E3-0653-600BF8E4FDC3}"/>
              </a:ext>
            </a:extLst>
          </p:cNvPr>
          <p:cNvSpPr txBox="1"/>
          <p:nvPr/>
        </p:nvSpPr>
        <p:spPr>
          <a:xfrm>
            <a:off x="380447" y="261828"/>
            <a:ext cx="6976730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Modern day coaches recognize that…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A9533B-D0DC-9A00-0C73-764E46A2D4F8}"/>
              </a:ext>
            </a:extLst>
          </p:cNvPr>
          <p:cNvSpPr txBox="1"/>
          <p:nvPr/>
        </p:nvSpPr>
        <p:spPr>
          <a:xfrm>
            <a:off x="253411" y="2208014"/>
            <a:ext cx="5264888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no ‘one size fits all’ to coaching.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Athletes have a range of factors that impact performance, learning, growth </a:t>
            </a: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FUN! (‘5 CORNERS’).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Achieving success is not measured by wins/losses, but by the way you inspire athletes to have fun and be their best selves, to the extent where they return next year.  </a:t>
            </a:r>
          </a:p>
        </p:txBody>
      </p:sp>
      <p:pic>
        <p:nvPicPr>
          <p:cNvPr id="2" name="Picture 1" descr="A picture containing text, font, graphics, violet&#10;&#10;Description automatically generated">
            <a:extLst>
              <a:ext uri="{FF2B5EF4-FFF2-40B4-BE49-F238E27FC236}">
                <a16:creationId xmlns:a16="http://schemas.microsoft.com/office/drawing/2014/main" id="{F48CF412-12B2-4D77-45E4-467F46E608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141" y="5619307"/>
            <a:ext cx="662939" cy="66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160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8CC734-9994-43E3-0653-600BF8E4FDC3}"/>
              </a:ext>
            </a:extLst>
          </p:cNvPr>
          <p:cNvSpPr txBox="1"/>
          <p:nvPr/>
        </p:nvSpPr>
        <p:spPr>
          <a:xfrm>
            <a:off x="1892595" y="674237"/>
            <a:ext cx="8389089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5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LET’S TALK!</a:t>
            </a:r>
          </a:p>
          <a:p>
            <a:pPr algn="ctr"/>
            <a:endParaRPr lang="en-CA" sz="5000" b="1" kern="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CA" sz="5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Tell me about your favourite trait of a coach or leader you had growing up?  </a:t>
            </a:r>
          </a:p>
          <a:p>
            <a:pPr algn="ctr"/>
            <a:endParaRPr lang="en-CA" sz="5000" b="1" kern="0" dirty="0">
              <a:latin typeface="Times New Roman" panose="02020603050405020304" pitchFamily="18" charset="0"/>
            </a:endParaRPr>
          </a:p>
          <a:p>
            <a:pPr algn="ctr"/>
            <a:endParaRPr lang="en-CA" sz="5000" b="1" dirty="0"/>
          </a:p>
        </p:txBody>
      </p:sp>
      <p:pic>
        <p:nvPicPr>
          <p:cNvPr id="2" name="Picture 1" descr="A picture containing text, font, graphics, violet&#10;&#10;Description automatically generated">
            <a:extLst>
              <a:ext uri="{FF2B5EF4-FFF2-40B4-BE49-F238E27FC236}">
                <a16:creationId xmlns:a16="http://schemas.microsoft.com/office/drawing/2014/main" id="{F0F3047C-4D93-51FD-553E-AFC861F773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141" y="5619307"/>
            <a:ext cx="662939" cy="66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876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8CC734-9994-43E3-0653-600BF8E4FDC3}"/>
              </a:ext>
            </a:extLst>
          </p:cNvPr>
          <p:cNvSpPr txBox="1"/>
          <p:nvPr/>
        </p:nvSpPr>
        <p:spPr>
          <a:xfrm>
            <a:off x="6978134" y="1436385"/>
            <a:ext cx="474722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5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Chances are…</a:t>
            </a:r>
          </a:p>
          <a:p>
            <a:pPr algn="ctr"/>
            <a:endParaRPr lang="en-CA" sz="5000" b="1" kern="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CA" sz="3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What you just wrote spoke more to how the coach made you feel, than their knowledge of the sport. </a:t>
            </a:r>
          </a:p>
          <a:p>
            <a:pPr algn="ctr"/>
            <a:endParaRPr lang="en-CA" sz="5000" b="1" kern="0" dirty="0">
              <a:latin typeface="Times New Roman" panose="02020603050405020304" pitchFamily="18" charset="0"/>
            </a:endParaRPr>
          </a:p>
          <a:p>
            <a:pPr algn="ctr"/>
            <a:endParaRPr lang="en-CA" sz="5000" b="1" dirty="0"/>
          </a:p>
        </p:txBody>
      </p:sp>
      <p:pic>
        <p:nvPicPr>
          <p:cNvPr id="4" name="Picture 3" descr="A group of people doing yoga on the beach&#10;&#10;Description automatically generated">
            <a:extLst>
              <a:ext uri="{FF2B5EF4-FFF2-40B4-BE49-F238E27FC236}">
                <a16:creationId xmlns:a16="http://schemas.microsoft.com/office/drawing/2014/main" id="{1E24F382-DF4C-651A-B7C8-92A41DF8F4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21" y="1201175"/>
            <a:ext cx="6790991" cy="4527327"/>
          </a:xfrm>
          <a:prstGeom prst="rect">
            <a:avLst/>
          </a:prstGeom>
        </p:spPr>
      </p:pic>
      <p:pic>
        <p:nvPicPr>
          <p:cNvPr id="2" name="Picture 1" descr="A picture containing text, font, graphics, violet&#10;&#10;Description automatically generated">
            <a:extLst>
              <a:ext uri="{FF2B5EF4-FFF2-40B4-BE49-F238E27FC236}">
                <a16:creationId xmlns:a16="http://schemas.microsoft.com/office/drawing/2014/main" id="{70DA7969-C90F-9B1D-43F0-436C30A30C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141" y="5619307"/>
            <a:ext cx="662939" cy="66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728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8CC734-9994-43E3-0653-600BF8E4FDC3}"/>
              </a:ext>
            </a:extLst>
          </p:cNvPr>
          <p:cNvSpPr txBox="1"/>
          <p:nvPr/>
        </p:nvSpPr>
        <p:spPr>
          <a:xfrm>
            <a:off x="255181" y="288485"/>
            <a:ext cx="1160012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5000" b="1" kern="0" dirty="0">
                <a:latin typeface="Times New Roman" panose="02020603050405020304" pitchFamily="18" charset="0"/>
              </a:rPr>
              <a:t>Looking back on their experiences, athletes don’t remember…</a:t>
            </a:r>
            <a:endParaRPr lang="en-CA" sz="5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A9533B-D0DC-9A00-0C73-764E46A2D4F8}"/>
              </a:ext>
            </a:extLst>
          </p:cNvPr>
          <p:cNvSpPr txBox="1"/>
          <p:nvPr/>
        </p:nvSpPr>
        <p:spPr>
          <a:xfrm>
            <a:off x="1084521" y="2451932"/>
            <a:ext cx="8963246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500" b="1" kern="0" dirty="0">
                <a:latin typeface="Times New Roman" panose="02020603050405020304" pitchFamily="18" charset="0"/>
              </a:rPr>
              <a:t>- Wins/losses. </a:t>
            </a:r>
          </a:p>
          <a:p>
            <a:endParaRPr lang="en-CA" sz="2500" b="1" kern="0" dirty="0">
              <a:latin typeface="Times New Roman" panose="02020603050405020304" pitchFamily="18" charset="0"/>
            </a:endParaRPr>
          </a:p>
          <a:p>
            <a:r>
              <a:rPr lang="en-CA" sz="2500" b="1" kern="0" dirty="0">
                <a:latin typeface="Times New Roman" panose="02020603050405020304" pitchFamily="18" charset="0"/>
              </a:rPr>
              <a:t>- The ins and outs of competition.</a:t>
            </a:r>
          </a:p>
          <a:p>
            <a:endParaRPr lang="en-CA" sz="2500" b="1" kern="0" dirty="0">
              <a:latin typeface="Times New Roman" panose="02020603050405020304" pitchFamily="18" charset="0"/>
            </a:endParaRPr>
          </a:p>
          <a:p>
            <a:r>
              <a:rPr lang="en-CA" sz="2500" b="1" kern="0" dirty="0">
                <a:latin typeface="Times New Roman" panose="02020603050405020304" pitchFamily="18" charset="0"/>
              </a:rPr>
              <a:t>- The specific advice you gave them when developing a skill.</a:t>
            </a:r>
          </a:p>
          <a:p>
            <a:endParaRPr lang="en-CA" sz="2500" b="1" kern="0" dirty="0">
              <a:latin typeface="Times New Roman" panose="02020603050405020304" pitchFamily="18" charset="0"/>
            </a:endParaRPr>
          </a:p>
          <a:p>
            <a:r>
              <a:rPr lang="en-CA" sz="2500" b="1" kern="0" dirty="0">
                <a:latin typeface="Times New Roman" panose="02020603050405020304" pitchFamily="18" charset="0"/>
              </a:rPr>
              <a:t> </a:t>
            </a:r>
            <a:br>
              <a:rPr lang="en-CA" sz="2500" b="1" kern="0" dirty="0">
                <a:latin typeface="Times New Roman" panose="02020603050405020304" pitchFamily="18" charset="0"/>
              </a:rPr>
            </a:br>
            <a:br>
              <a:rPr lang="en-CA" sz="2500" b="1" kern="0" dirty="0">
                <a:latin typeface="Times New Roman" panose="02020603050405020304" pitchFamily="18" charset="0"/>
              </a:rPr>
            </a:br>
            <a:endParaRPr lang="en-CA" sz="2500" b="1" kern="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59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group of football players standing together&#10;&#10;Description automatically generated with medium confidence">
            <a:extLst>
              <a:ext uri="{FF2B5EF4-FFF2-40B4-BE49-F238E27FC236}">
                <a16:creationId xmlns:a16="http://schemas.microsoft.com/office/drawing/2014/main" id="{A7BF0790-3EE1-BCDE-0F8D-0A25308E16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" r="3877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8CC734-9994-43E3-0653-600BF8E4FDC3}"/>
              </a:ext>
            </a:extLst>
          </p:cNvPr>
          <p:cNvSpPr txBox="1"/>
          <p:nvPr/>
        </p:nvSpPr>
        <p:spPr>
          <a:xfrm>
            <a:off x="478465" y="0"/>
            <a:ext cx="7008628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Instead athletes remember…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A9533B-D0DC-9A00-0C73-764E46A2D4F8}"/>
              </a:ext>
            </a:extLst>
          </p:cNvPr>
          <p:cNvSpPr txBox="1"/>
          <p:nvPr/>
        </p:nvSpPr>
        <p:spPr>
          <a:xfrm>
            <a:off x="478465" y="1899912"/>
            <a:ext cx="4444410" cy="419254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The experience they had playing the sport. Was it good, bad, fun?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3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The people that made the experience what it was, for better or for worse. </a:t>
            </a:r>
            <a:br>
              <a:rPr lang="en-US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How you made them feel. </a:t>
            </a:r>
            <a:endParaRPr lang="en-US" sz="1900" b="1" dirty="0"/>
          </a:p>
        </p:txBody>
      </p:sp>
      <p:pic>
        <p:nvPicPr>
          <p:cNvPr id="2" name="Picture 1" descr="A picture containing text, font, graphics, violet&#10;&#10;Description automatically generated">
            <a:extLst>
              <a:ext uri="{FF2B5EF4-FFF2-40B4-BE49-F238E27FC236}">
                <a16:creationId xmlns:a16="http://schemas.microsoft.com/office/drawing/2014/main" id="{0A5469DB-3FA8-3DAD-3ADC-A0A771D6E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141" y="5629940"/>
            <a:ext cx="662939" cy="66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412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8CC734-9994-43E3-0653-600BF8E4FDC3}"/>
              </a:ext>
            </a:extLst>
          </p:cNvPr>
          <p:cNvSpPr txBox="1"/>
          <p:nvPr/>
        </p:nvSpPr>
        <p:spPr>
          <a:xfrm>
            <a:off x="1563397" y="1650179"/>
            <a:ext cx="9590156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5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 how do you accomplish that?</a:t>
            </a:r>
          </a:p>
          <a:p>
            <a:pPr algn="ctr"/>
            <a:endParaRPr lang="en-CA" sz="5000" b="1" kern="0" dirty="0">
              <a:latin typeface="Times New Roman" panose="02020603050405020304" pitchFamily="18" charset="0"/>
            </a:endParaRPr>
          </a:p>
          <a:p>
            <a:pPr algn="ctr"/>
            <a:endParaRPr lang="en-CA" sz="5000" b="1" dirty="0"/>
          </a:p>
        </p:txBody>
      </p:sp>
      <p:pic>
        <p:nvPicPr>
          <p:cNvPr id="2" name="Picture 1" descr="A picture containing text, font, graphics, graphic design&#10;&#10;Description automatically generated">
            <a:extLst>
              <a:ext uri="{FF2B5EF4-FFF2-40B4-BE49-F238E27FC236}">
                <a16:creationId xmlns:a16="http://schemas.microsoft.com/office/drawing/2014/main" id="{06D2C5AA-795E-4829-CFC7-AAB6FD1D5A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01686" y="2853693"/>
            <a:ext cx="7163086" cy="2399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picture containing text, font, graphics, violet&#10;&#10;Description automatically generated">
            <a:extLst>
              <a:ext uri="{FF2B5EF4-FFF2-40B4-BE49-F238E27FC236}">
                <a16:creationId xmlns:a16="http://schemas.microsoft.com/office/drawing/2014/main" id="{A30EF4E0-0B4D-A7B5-B248-64B11FC07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141" y="5629940"/>
            <a:ext cx="662939" cy="662939"/>
          </a:xfrm>
          <a:prstGeom prst="rect">
            <a:avLst/>
          </a:prstGeom>
        </p:spPr>
      </p:pic>
      <p:pic>
        <p:nvPicPr>
          <p:cNvPr id="4" name="Picture 3" descr="A picture containing text, font, graphics, violet&#10;&#10;Description automatically generated">
            <a:extLst>
              <a:ext uri="{FF2B5EF4-FFF2-40B4-BE49-F238E27FC236}">
                <a16:creationId xmlns:a16="http://schemas.microsoft.com/office/drawing/2014/main" id="{78CC8B24-6C20-4F7B-73AF-F01AC9381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141" y="5619307"/>
            <a:ext cx="662939" cy="66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7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text, font, graphics, graphic design&#10;&#10;Description automatically generated">
            <a:extLst>
              <a:ext uri="{FF2B5EF4-FFF2-40B4-BE49-F238E27FC236}">
                <a16:creationId xmlns:a16="http://schemas.microsoft.com/office/drawing/2014/main" id="{722E4BA3-E846-C3F1-08F7-CF715A9167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48622" y="197129"/>
            <a:ext cx="6208021" cy="207968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F40150-E634-A735-9A2D-CDF6CE561ECB}"/>
              </a:ext>
            </a:extLst>
          </p:cNvPr>
          <p:cNvSpPr txBox="1"/>
          <p:nvPr/>
        </p:nvSpPr>
        <p:spPr>
          <a:xfrm>
            <a:off x="757980" y="2689422"/>
            <a:ext cx="10491267" cy="3393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86384">
              <a:spcAft>
                <a:spcPts val="600"/>
              </a:spcAft>
            </a:pPr>
            <a:r>
              <a:rPr lang="en-CA" sz="2150" b="1" kern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rPr>
              <a:t>- Pledge your allegiance to this course. Go “all in” on your learning and take a deep dive with me on how to create optimal learning environments for your athletes.</a:t>
            </a:r>
          </a:p>
          <a:p>
            <a:pPr defTabSz="786384">
              <a:spcAft>
                <a:spcPts val="600"/>
              </a:spcAft>
            </a:pPr>
            <a:endParaRPr lang="en-CA" b="1" kern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endParaRPr>
          </a:p>
          <a:p>
            <a:pPr defTabSz="786384">
              <a:spcAft>
                <a:spcPts val="600"/>
              </a:spcAft>
            </a:pPr>
            <a:r>
              <a:rPr lang="en-CA" sz="2150" b="1" kern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rPr>
              <a:t>- Supplement your learning in this course with further research and readings on TMS. </a:t>
            </a:r>
          </a:p>
          <a:p>
            <a:pPr defTabSz="786384">
              <a:spcAft>
                <a:spcPts val="600"/>
              </a:spcAft>
            </a:pPr>
            <a:endParaRPr lang="en-CA" b="1" kern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endParaRPr>
          </a:p>
          <a:p>
            <a:pPr defTabSz="786384">
              <a:spcAft>
                <a:spcPts val="600"/>
              </a:spcAft>
            </a:pPr>
            <a:r>
              <a:rPr lang="en-CA" sz="2150" b="1" kern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rPr>
              <a:t>- Conduct your own research by putting your learnings into practice, and thinking about how these learnings can intertwine with your lif</a:t>
            </a:r>
            <a:r>
              <a:rPr lang="en-CA" sz="2150" b="1" kern="0" dirty="0">
                <a:latin typeface="Times New Roman" panose="02020603050405020304" pitchFamily="18" charset="0"/>
              </a:rPr>
              <a:t>e.</a:t>
            </a:r>
          </a:p>
          <a:p>
            <a:pPr defTabSz="786384">
              <a:spcAft>
                <a:spcPts val="600"/>
              </a:spcAft>
            </a:pPr>
            <a:endParaRPr lang="en-CA" sz="2000" b="1" kern="0" dirty="0">
              <a:latin typeface="Times New Roman" panose="02020603050405020304" pitchFamily="18" charset="0"/>
            </a:endParaRPr>
          </a:p>
          <a:p>
            <a:pPr defTabSz="786384">
              <a:spcAft>
                <a:spcPts val="600"/>
              </a:spcAft>
            </a:pPr>
            <a:r>
              <a:rPr lang="en-CA" sz="2100" b="1" kern="0" dirty="0">
                <a:latin typeface="Times New Roman" panose="02020603050405020304" pitchFamily="18" charset="0"/>
              </a:rPr>
              <a:t>-&gt; Join our </a:t>
            </a:r>
            <a:r>
              <a:rPr lang="en-CA" sz="2100" b="1" kern="0" dirty="0">
                <a:solidFill>
                  <a:srgbClr val="7030A0"/>
                </a:solidFill>
                <a:latin typeface="Times New Roman" panose="02020603050405020304" pitchFamily="18" charset="0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Patreon</a:t>
            </a:r>
            <a:r>
              <a:rPr lang="en-CA" sz="2100" b="1" kern="0" dirty="0">
                <a:latin typeface="Times New Roman" panose="02020603050405020304" pitchFamily="18" charset="0"/>
              </a:rPr>
              <a:t> for exclusive resources to take your game to the next level.</a:t>
            </a:r>
          </a:p>
        </p:txBody>
      </p:sp>
      <p:pic>
        <p:nvPicPr>
          <p:cNvPr id="2" name="Picture 1" descr="A picture containing text, font, graphics, violet&#10;&#10;Description automatically generated">
            <a:extLst>
              <a:ext uri="{FF2B5EF4-FFF2-40B4-BE49-F238E27FC236}">
                <a16:creationId xmlns:a16="http://schemas.microsoft.com/office/drawing/2014/main" id="{A32D4EF6-6CC5-F16C-EC05-9264CFF84B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141" y="5619307"/>
            <a:ext cx="662939" cy="66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596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text, font, graphics, graphic design&#10;&#10;Description automatically generated">
            <a:extLst>
              <a:ext uri="{FF2B5EF4-FFF2-40B4-BE49-F238E27FC236}">
                <a16:creationId xmlns:a16="http://schemas.microsoft.com/office/drawing/2014/main" id="{41DD9790-BF89-4796-1838-6CF0A77AC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8838" y="2319190"/>
            <a:ext cx="5912442" cy="1980667"/>
          </a:xfrm>
          <a:prstGeom prst="rect">
            <a:avLst/>
          </a:prstGeom>
          <a:noFill/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icture containing person, clothing, human face, child&#10;&#10;Description automatically generated">
            <a:extLst>
              <a:ext uri="{FF2B5EF4-FFF2-40B4-BE49-F238E27FC236}">
                <a16:creationId xmlns:a16="http://schemas.microsoft.com/office/drawing/2014/main" id="{5510ACCB-8C15-7238-C3C9-9CDA824829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817" y="1602323"/>
            <a:ext cx="5294715" cy="3653353"/>
          </a:xfrm>
          <a:prstGeom prst="rect">
            <a:avLst/>
          </a:prstGeom>
        </p:spPr>
      </p:pic>
      <p:pic>
        <p:nvPicPr>
          <p:cNvPr id="3" name="Picture 2" descr="A picture containing text, font, graphics, violet&#10;&#10;Description automatically generated">
            <a:extLst>
              <a:ext uri="{FF2B5EF4-FFF2-40B4-BE49-F238E27FC236}">
                <a16:creationId xmlns:a16="http://schemas.microsoft.com/office/drawing/2014/main" id="{24E1A22B-AFA4-4A31-D8CD-63A1A8286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141" y="5619307"/>
            <a:ext cx="662939" cy="66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336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515</Words>
  <Application>Microsoft Office PowerPoint</Application>
  <PresentationFormat>Widescreen</PresentationFormat>
  <Paragraphs>70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Rhys Desmond</dc:creator>
  <cp:lastModifiedBy>Rhys Desmond</cp:lastModifiedBy>
  <cp:revision>6</cp:revision>
  <dcterms:created xsi:type="dcterms:W3CDTF">2023-05-19T23:18:27Z</dcterms:created>
  <dcterms:modified xsi:type="dcterms:W3CDTF">2023-06-29T23:38:02Z</dcterms:modified>
</cp:coreProperties>
</file>